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9" r:id="rId4"/>
    <p:sldId id="262" r:id="rId5"/>
    <p:sldId id="264" r:id="rId6"/>
    <p:sldId id="265" r:id="rId7"/>
    <p:sldId id="266" r:id="rId8"/>
    <p:sldId id="267" r:id="rId9"/>
    <p:sldId id="268"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BD7949-ED02-4674-A63A-97C3CE333172}">
          <p14:sldIdLst>
            <p14:sldId id="260"/>
            <p14:sldId id="261"/>
            <p14:sldId id="259"/>
            <p14:sldId id="262"/>
            <p14:sldId id="264"/>
            <p14:sldId id="265"/>
            <p14:sldId id="266"/>
            <p14:sldId id="267"/>
            <p14:sldId id="268"/>
            <p14:sldId id="26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2" autoAdjust="0"/>
    <p:restoredTop sz="94719" autoAdjust="0"/>
  </p:normalViewPr>
  <p:slideViewPr>
    <p:cSldViewPr snapToGrid="0">
      <p:cViewPr>
        <p:scale>
          <a:sx n="50" d="100"/>
          <a:sy n="50" d="100"/>
        </p:scale>
        <p:origin x="13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Clients\NASA%20SpaceApps%20Hack\Kaggle\denguecases_aggregat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'Sheet6 (4)'!$AZ$2</c:f>
              <c:strCache>
                <c:ptCount val="1"/>
                <c:pt idx="0">
                  <c:v>cases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'Sheet6 (4)'!$AZ$3:$AZ$99</c:f>
              <c:numCache>
                <c:formatCode>General</c:formatCode>
                <c:ptCount val="97"/>
                <c:pt idx="0">
                  <c:v>87.968785999999994</c:v>
                </c:pt>
                <c:pt idx="1">
                  <c:v>96.479136999999994</c:v>
                </c:pt>
                <c:pt idx="2">
                  <c:v>190.36630099999999</c:v>
                </c:pt>
                <c:pt idx="3">
                  <c:v>98.152551000000003</c:v>
                </c:pt>
                <c:pt idx="4">
                  <c:v>124.03703</c:v>
                </c:pt>
                <c:pt idx="5">
                  <c:v>215.763498</c:v>
                </c:pt>
                <c:pt idx="6">
                  <c:v>40.665545000000002</c:v>
                </c:pt>
                <c:pt idx="7">
                  <c:v>39.544457000000001</c:v>
                </c:pt>
                <c:pt idx="8">
                  <c:v>85.848888000000002</c:v>
                </c:pt>
                <c:pt idx="9">
                  <c:v>70.557259999999999</c:v>
                </c:pt>
                <c:pt idx="10">
                  <c:v>95.377707999999998</c:v>
                </c:pt>
                <c:pt idx="11">
                  <c:v>171.74568600000001</c:v>
                </c:pt>
                <c:pt idx="12">
                  <c:v>81.624303999999995</c:v>
                </c:pt>
                <c:pt idx="13">
                  <c:v>95.597562999999994</c:v>
                </c:pt>
                <c:pt idx="14">
                  <c:v>174.13877400000001</c:v>
                </c:pt>
                <c:pt idx="15">
                  <c:v>33.546858</c:v>
                </c:pt>
                <c:pt idx="16">
                  <c:v>32.442852999999999</c:v>
                </c:pt>
                <c:pt idx="17">
                  <c:v>60.046579000000001</c:v>
                </c:pt>
                <c:pt idx="18">
                  <c:v>55.225675000000003</c:v>
                </c:pt>
                <c:pt idx="19">
                  <c:v>90.164542999999995</c:v>
                </c:pt>
                <c:pt idx="20">
                  <c:v>135.63883100000001</c:v>
                </c:pt>
                <c:pt idx="21">
                  <c:v>74.176186000000001</c:v>
                </c:pt>
                <c:pt idx="22">
                  <c:v>71.393145000000004</c:v>
                </c:pt>
                <c:pt idx="23">
                  <c:v>138.44613200000001</c:v>
                </c:pt>
                <c:pt idx="24">
                  <c:v>33.664121999999999</c:v>
                </c:pt>
                <c:pt idx="25">
                  <c:v>46.520834000000001</c:v>
                </c:pt>
                <c:pt idx="26">
                  <c:v>93.347658999999993</c:v>
                </c:pt>
                <c:pt idx="27">
                  <c:v>58.769981000000001</c:v>
                </c:pt>
                <c:pt idx="28">
                  <c:v>134.83900199999999</c:v>
                </c:pt>
                <c:pt idx="29">
                  <c:v>187.125473</c:v>
                </c:pt>
                <c:pt idx="30">
                  <c:v>109.27258500000001</c:v>
                </c:pt>
                <c:pt idx="31">
                  <c:v>88.231934999999993</c:v>
                </c:pt>
                <c:pt idx="32">
                  <c:v>143.89751799999999</c:v>
                </c:pt>
                <c:pt idx="33">
                  <c:v>53.876353000000002</c:v>
                </c:pt>
                <c:pt idx="34">
                  <c:v>91.057798000000005</c:v>
                </c:pt>
                <c:pt idx="35">
                  <c:v>184.881978</c:v>
                </c:pt>
                <c:pt idx="36">
                  <c:v>114.48472</c:v>
                </c:pt>
                <c:pt idx="37">
                  <c:v>251.27248900000001</c:v>
                </c:pt>
                <c:pt idx="38">
                  <c:v>400.20591899999999</c:v>
                </c:pt>
                <c:pt idx="39">
                  <c:v>162.21778599999999</c:v>
                </c:pt>
                <c:pt idx="40">
                  <c:v>191.47218699999999</c:v>
                </c:pt>
                <c:pt idx="41">
                  <c:v>276.13014299999998</c:v>
                </c:pt>
                <c:pt idx="42">
                  <c:v>75.884788</c:v>
                </c:pt>
                <c:pt idx="43">
                  <c:v>128.88087100000001</c:v>
                </c:pt>
                <c:pt idx="44">
                  <c:v>423.70277199999998</c:v>
                </c:pt>
                <c:pt idx="45">
                  <c:v>239.40052299999999</c:v>
                </c:pt>
                <c:pt idx="46">
                  <c:v>421.72802999999999</c:v>
                </c:pt>
                <c:pt idx="47">
                  <c:v>607.49949100000003</c:v>
                </c:pt>
                <c:pt idx="48">
                  <c:v>244.44259500000001</c:v>
                </c:pt>
                <c:pt idx="49">
                  <c:v>374.950603</c:v>
                </c:pt>
                <c:pt idx="50">
                  <c:v>530.46734600000002</c:v>
                </c:pt>
                <c:pt idx="51">
                  <c:v>75.918577999999997</c:v>
                </c:pt>
                <c:pt idx="52">
                  <c:v>132.94224500000001</c:v>
                </c:pt>
                <c:pt idx="53">
                  <c:v>678.00966900000003</c:v>
                </c:pt>
                <c:pt idx="54">
                  <c:v>387.48039899999998</c:v>
                </c:pt>
                <c:pt idx="55">
                  <c:v>448.67951599999998</c:v>
                </c:pt>
                <c:pt idx="56">
                  <c:v>515.58070699999996</c:v>
                </c:pt>
                <c:pt idx="57">
                  <c:v>303.43820099999999</c:v>
                </c:pt>
                <c:pt idx="58">
                  <c:v>530.61713799999995</c:v>
                </c:pt>
                <c:pt idx="59">
                  <c:v>696.56173999999999</c:v>
                </c:pt>
                <c:pt idx="60">
                  <c:v>56.287973000000001</c:v>
                </c:pt>
                <c:pt idx="61">
                  <c:v>113.678817</c:v>
                </c:pt>
                <c:pt idx="62">
                  <c:v>522.16421700000001</c:v>
                </c:pt>
                <c:pt idx="63">
                  <c:v>249.492536</c:v>
                </c:pt>
                <c:pt idx="64">
                  <c:v>326.64717400000001</c:v>
                </c:pt>
                <c:pt idx="65">
                  <c:v>366.61897299999998</c:v>
                </c:pt>
                <c:pt idx="66">
                  <c:v>237.79032599999999</c:v>
                </c:pt>
                <c:pt idx="67">
                  <c:v>509.79050799999999</c:v>
                </c:pt>
                <c:pt idx="68">
                  <c:v>469.48017900000002</c:v>
                </c:pt>
                <c:pt idx="69">
                  <c:v>41.435015999999997</c:v>
                </c:pt>
                <c:pt idx="70">
                  <c:v>87.444940000000003</c:v>
                </c:pt>
                <c:pt idx="71">
                  <c:v>226.41754900000001</c:v>
                </c:pt>
                <c:pt idx="72">
                  <c:v>134.40761800000001</c:v>
                </c:pt>
                <c:pt idx="73">
                  <c:v>255.934449</c:v>
                </c:pt>
                <c:pt idx="74">
                  <c:v>243.46980199999999</c:v>
                </c:pt>
                <c:pt idx="75">
                  <c:v>212.50299799999999</c:v>
                </c:pt>
                <c:pt idx="76">
                  <c:v>485.76066300000002</c:v>
                </c:pt>
                <c:pt idx="77">
                  <c:v>331.08271500000001</c:v>
                </c:pt>
                <c:pt idx="78">
                  <c:v>33.818370999999999</c:v>
                </c:pt>
                <c:pt idx="79">
                  <c:v>60.957523999999999</c:v>
                </c:pt>
                <c:pt idx="80">
                  <c:v>121.16441</c:v>
                </c:pt>
                <c:pt idx="81">
                  <c:v>104.008779</c:v>
                </c:pt>
                <c:pt idx="82">
                  <c:v>210.63815700000001</c:v>
                </c:pt>
                <c:pt idx="83">
                  <c:v>160.61857699999999</c:v>
                </c:pt>
                <c:pt idx="84">
                  <c:v>201.73755800000001</c:v>
                </c:pt>
                <c:pt idx="85">
                  <c:v>362.34941199999997</c:v>
                </c:pt>
                <c:pt idx="86">
                  <c:v>270.55192</c:v>
                </c:pt>
                <c:pt idx="87">
                  <c:v>18.947748000000001</c:v>
                </c:pt>
                <c:pt idx="88">
                  <c:v>57.025979</c:v>
                </c:pt>
                <c:pt idx="89">
                  <c:v>57.414448999999998</c:v>
                </c:pt>
                <c:pt idx="90">
                  <c:v>70.586658999999997</c:v>
                </c:pt>
                <c:pt idx="91">
                  <c:v>145.36292399999999</c:v>
                </c:pt>
                <c:pt idx="92">
                  <c:v>116.410686</c:v>
                </c:pt>
                <c:pt idx="93">
                  <c:v>119.082652</c:v>
                </c:pt>
                <c:pt idx="94">
                  <c:v>245.19664900000001</c:v>
                </c:pt>
                <c:pt idx="95">
                  <c:v>194.46346600000001</c:v>
                </c:pt>
              </c:numCache>
            </c:numRef>
          </c:val>
          <c:smooth val="0"/>
          <c:extLst>
            <c:ext xmlns:c16="http://schemas.microsoft.com/office/drawing/2014/chart" uri="{C3380CC4-5D6E-409C-BE32-E72D297353CC}">
              <c16:uniqueId val="{00000000-3B7D-4B15-B9AB-7EF401FA3A18}"/>
            </c:ext>
          </c:extLst>
        </c:ser>
        <c:ser>
          <c:idx val="1"/>
          <c:order val="1"/>
          <c:tx>
            <c:strRef>
              <c:f>'Sheet6 (4)'!$BA$2</c:f>
              <c:strCache>
                <c:ptCount val="1"/>
                <c:pt idx="0">
                  <c:v>train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'Sheet6 (4)'!$BA$3:$BA$99</c:f>
              <c:numCache>
                <c:formatCode>General</c:formatCode>
                <c:ptCount val="97"/>
                <c:pt idx="0">
                  <c:v>81.289893307263384</c:v>
                </c:pt>
                <c:pt idx="1">
                  <c:v>117.71614379803906</c:v>
                </c:pt>
                <c:pt idx="2">
                  <c:v>177.93001080915505</c:v>
                </c:pt>
                <c:pt idx="3">
                  <c:v>88.534018469840291</c:v>
                </c:pt>
                <c:pt idx="4">
                  <c:v>135.28144573028547</c:v>
                </c:pt>
                <c:pt idx="5">
                  <c:v>229.04384534075319</c:v>
                </c:pt>
                <c:pt idx="6">
                  <c:v>32.269778913718625</c:v>
                </c:pt>
                <c:pt idx="7">
                  <c:v>4.9160054468206962</c:v>
                </c:pt>
                <c:pt idx="8">
                  <c:v>60.861794586042883</c:v>
                </c:pt>
                <c:pt idx="9">
                  <c:v>10.535255583576257</c:v>
                </c:pt>
                <c:pt idx="10">
                  <c:v>62.588903227312137</c:v>
                </c:pt>
                <c:pt idx="11">
                  <c:v>147.23446048825784</c:v>
                </c:pt>
                <c:pt idx="12">
                  <c:v>56.510814187418724</c:v>
                </c:pt>
                <c:pt idx="13">
                  <c:v>93.455675563512116</c:v>
                </c:pt>
                <c:pt idx="14">
                  <c:v>161.25179553275865</c:v>
                </c:pt>
                <c:pt idx="15">
                  <c:v>33.892947486920121</c:v>
                </c:pt>
                <c:pt idx="16">
                  <c:v>-9.0224314170264321</c:v>
                </c:pt>
                <c:pt idx="17">
                  <c:v>67.425687161537752</c:v>
                </c:pt>
                <c:pt idx="18">
                  <c:v>15.436622859939325</c:v>
                </c:pt>
                <c:pt idx="19">
                  <c:v>66.797092829443656</c:v>
                </c:pt>
                <c:pt idx="20">
                  <c:v>141.38119637628057</c:v>
                </c:pt>
                <c:pt idx="21">
                  <c:v>65.340345556050607</c:v>
                </c:pt>
                <c:pt idx="22">
                  <c:v>117.88912017114136</c:v>
                </c:pt>
                <c:pt idx="23">
                  <c:v>189.16421284462845</c:v>
                </c:pt>
                <c:pt idx="24">
                  <c:v>101.70800304780363</c:v>
                </c:pt>
                <c:pt idx="25">
                  <c:v>56.102270475780422</c:v>
                </c:pt>
                <c:pt idx="26">
                  <c:v>125.08358215912331</c:v>
                </c:pt>
                <c:pt idx="27">
                  <c:v>59.173384029361472</c:v>
                </c:pt>
                <c:pt idx="28">
                  <c:v>83.728627743660468</c:v>
                </c:pt>
                <c:pt idx="29">
                  <c:v>214.43880306993981</c:v>
                </c:pt>
                <c:pt idx="30">
                  <c:v>107.28400500421172</c:v>
                </c:pt>
                <c:pt idx="31">
                  <c:v>113.66502398166884</c:v>
                </c:pt>
                <c:pt idx="32">
                  <c:v>224.04307541769398</c:v>
                </c:pt>
                <c:pt idx="33">
                  <c:v>89.566972020831656</c:v>
                </c:pt>
                <c:pt idx="34">
                  <c:v>110.59041852797175</c:v>
                </c:pt>
                <c:pt idx="35">
                  <c:v>172.18045021671426</c:v>
                </c:pt>
                <c:pt idx="36">
                  <c:v>126.47986941365144</c:v>
                </c:pt>
                <c:pt idx="37">
                  <c:v>202.281944974185</c:v>
                </c:pt>
                <c:pt idx="38">
                  <c:v>312.93088609388968</c:v>
                </c:pt>
                <c:pt idx="39">
                  <c:v>195.70131197026475</c:v>
                </c:pt>
                <c:pt idx="40">
                  <c:v>156.14675070736666</c:v>
                </c:pt>
                <c:pt idx="41">
                  <c:v>312.06275356204054</c:v>
                </c:pt>
                <c:pt idx="42">
                  <c:v>120.49102264059991</c:v>
                </c:pt>
                <c:pt idx="43">
                  <c:v>183.46847044852379</c:v>
                </c:pt>
                <c:pt idx="44">
                  <c:v>301.58429176662219</c:v>
                </c:pt>
                <c:pt idx="45">
                  <c:v>255.14020085029705</c:v>
                </c:pt>
                <c:pt idx="46">
                  <c:v>305.32839579372023</c:v>
                </c:pt>
                <c:pt idx="47">
                  <c:v>548.63847147133811</c:v>
                </c:pt>
                <c:pt idx="48">
                  <c:v>313.02009894439084</c:v>
                </c:pt>
                <c:pt idx="49">
                  <c:v>292.25174803385335</c:v>
                </c:pt>
                <c:pt idx="50">
                  <c:v>475.61263439115112</c:v>
                </c:pt>
                <c:pt idx="51">
                  <c:v>165.77420810161047</c:v>
                </c:pt>
                <c:pt idx="52">
                  <c:v>191.99774407936548</c:v>
                </c:pt>
                <c:pt idx="53">
                  <c:v>496.52286632829964</c:v>
                </c:pt>
                <c:pt idx="54">
                  <c:v>374.95244611278423</c:v>
                </c:pt>
                <c:pt idx="55">
                  <c:v>430.51226267913216</c:v>
                </c:pt>
                <c:pt idx="56">
                  <c:v>658.12986266314101</c:v>
                </c:pt>
                <c:pt idx="57">
                  <c:v>292.18968831957295</c:v>
                </c:pt>
                <c:pt idx="58">
                  <c:v>498.52160335904853</c:v>
                </c:pt>
                <c:pt idx="59">
                  <c:v>571.28419673851397</c:v>
                </c:pt>
                <c:pt idx="60">
                  <c:v>104.03400264562845</c:v>
                </c:pt>
                <c:pt idx="61">
                  <c:v>172.6312490620077</c:v>
                </c:pt>
                <c:pt idx="62">
                  <c:v>598.28010782854244</c:v>
                </c:pt>
                <c:pt idx="63">
                  <c:v>315.78851609059762</c:v>
                </c:pt>
                <c:pt idx="64">
                  <c:v>393.70252437348176</c:v>
                </c:pt>
                <c:pt idx="65">
                  <c:v>436.98432352912477</c:v>
                </c:pt>
                <c:pt idx="66">
                  <c:v>155.09897996683546</c:v>
                </c:pt>
                <c:pt idx="67">
                  <c:v>479.02774052154473</c:v>
                </c:pt>
                <c:pt idx="68">
                  <c:v>529.140256922258</c:v>
                </c:pt>
                <c:pt idx="69">
                  <c:v>-95.877597771152111</c:v>
                </c:pt>
                <c:pt idx="70">
                  <c:v>134.13430188887867</c:v>
                </c:pt>
                <c:pt idx="71">
                  <c:v>247.15916065334454</c:v>
                </c:pt>
              </c:numCache>
            </c:numRef>
          </c:val>
          <c:smooth val="0"/>
          <c:extLst>
            <c:ext xmlns:c16="http://schemas.microsoft.com/office/drawing/2014/chart" uri="{C3380CC4-5D6E-409C-BE32-E72D297353CC}">
              <c16:uniqueId val="{00000001-3B7D-4B15-B9AB-7EF401FA3A18}"/>
            </c:ext>
          </c:extLst>
        </c:ser>
        <c:ser>
          <c:idx val="2"/>
          <c:order val="2"/>
          <c:tx>
            <c:strRef>
              <c:f>'Sheet6 (4)'!$BB$2</c:f>
              <c:strCache>
                <c:ptCount val="1"/>
                <c:pt idx="0">
                  <c:v>test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'Sheet6 (4)'!$BB$3:$BB$99</c:f>
              <c:numCache>
                <c:formatCode>General</c:formatCode>
                <c:ptCount val="97"/>
                <c:pt idx="72">
                  <c:v>26.54450501461892</c:v>
                </c:pt>
                <c:pt idx="73">
                  <c:v>247.90205605398722</c:v>
                </c:pt>
                <c:pt idx="74">
                  <c:v>143.72901464117612</c:v>
                </c:pt>
                <c:pt idx="75">
                  <c:v>47.806352098411821</c:v>
                </c:pt>
                <c:pt idx="76">
                  <c:v>374.93560889395945</c:v>
                </c:pt>
                <c:pt idx="77">
                  <c:v>287.50976830768479</c:v>
                </c:pt>
                <c:pt idx="78">
                  <c:v>-94.462146648487632</c:v>
                </c:pt>
                <c:pt idx="79">
                  <c:v>43.879731786430014</c:v>
                </c:pt>
                <c:pt idx="80">
                  <c:v>17.209145967536546</c:v>
                </c:pt>
                <c:pt idx="81">
                  <c:v>-16.821050787932329</c:v>
                </c:pt>
                <c:pt idx="82">
                  <c:v>163.25401767963353</c:v>
                </c:pt>
                <c:pt idx="83">
                  <c:v>83.558085946604876</c:v>
                </c:pt>
                <c:pt idx="84">
                  <c:v>125.66013903185419</c:v>
                </c:pt>
                <c:pt idx="85">
                  <c:v>403.39617020907082</c:v>
                </c:pt>
                <c:pt idx="86">
                  <c:v>216.1069783913731</c:v>
                </c:pt>
                <c:pt idx="87">
                  <c:v>42.759378814047352</c:v>
                </c:pt>
                <c:pt idx="88">
                  <c:v>20.096736521922274</c:v>
                </c:pt>
                <c:pt idx="89">
                  <c:v>28.458553048865955</c:v>
                </c:pt>
                <c:pt idx="90">
                  <c:v>33.322226231883086</c:v>
                </c:pt>
                <c:pt idx="91">
                  <c:v>162.3492699907529</c:v>
                </c:pt>
                <c:pt idx="92">
                  <c:v>94.10130907522931</c:v>
                </c:pt>
                <c:pt idx="93">
                  <c:v>172.76231787680217</c:v>
                </c:pt>
                <c:pt idx="94">
                  <c:v>329.90515999159123</c:v>
                </c:pt>
                <c:pt idx="95">
                  <c:v>240.14395881833443</c:v>
                </c:pt>
                <c:pt idx="96">
                  <c:v>73.361177946385681</c:v>
                </c:pt>
              </c:numCache>
            </c:numRef>
          </c:val>
          <c:smooth val="0"/>
          <c:extLst>
            <c:ext xmlns:c16="http://schemas.microsoft.com/office/drawing/2014/chart" uri="{C3380CC4-5D6E-409C-BE32-E72D297353CC}">
              <c16:uniqueId val="{00000002-3B7D-4B15-B9AB-7EF401FA3A18}"/>
            </c:ext>
          </c:extLst>
        </c:ser>
        <c:dLbls>
          <c:showLegendKey val="0"/>
          <c:showVal val="0"/>
          <c:showCatName val="0"/>
          <c:showSerName val="0"/>
          <c:showPercent val="0"/>
          <c:showBubbleSize val="0"/>
        </c:dLbls>
        <c:marker val="1"/>
        <c:smooth val="0"/>
        <c:axId val="354562976"/>
        <c:axId val="416806976"/>
      </c:lineChart>
      <c:catAx>
        <c:axId val="354562976"/>
        <c:scaling>
          <c:orientation val="minMax"/>
        </c:scaling>
        <c:delete val="1"/>
        <c:axPos val="b"/>
        <c:majorTickMark val="none"/>
        <c:minorTickMark val="none"/>
        <c:tickLblPos val="nextTo"/>
        <c:crossAx val="416806976"/>
        <c:crosses val="autoZero"/>
        <c:auto val="1"/>
        <c:lblAlgn val="ctr"/>
        <c:lblOffset val="100"/>
        <c:noMultiLvlLbl val="0"/>
      </c:catAx>
      <c:valAx>
        <c:axId val="416806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45629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7721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8240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7142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65584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CB47DD-A9B7-4873-B5FF-266E720BFE58}" type="datetimeFigureOut">
              <a:rPr lang="en-US" smtClean="0"/>
              <a:t>10/18/2019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55665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CB47DD-A9B7-4873-B5FF-266E720BFE58}" type="datetimeFigureOut">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373695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CB47DD-A9B7-4873-B5FF-266E720BFE58}" type="datetimeFigureOut">
              <a:rPr lang="en-US" smtClean="0"/>
              <a:t>10/18/2019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4456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CB47DD-A9B7-4873-B5FF-266E720BFE58}" type="datetimeFigureOut">
              <a:rPr lang="en-US" smtClean="0"/>
              <a:t>10/18/2019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91919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B47DD-A9B7-4873-B5FF-266E720BFE58}" type="datetimeFigureOut">
              <a:rPr lang="en-US" smtClean="0"/>
              <a:t>10/18/2019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8738318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63392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4990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529" y="-6394"/>
            <a:ext cx="12193057" cy="6870787"/>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Roboto Condensed Light" panose="02000000000000000000" pitchFamily="2" charset="0"/>
                <a:ea typeface="Roboto Condensed Light" panose="02000000000000000000" pitchFamily="2" charset="0"/>
              </a:defRPr>
            </a:lvl1pPr>
          </a:lstStyle>
          <a:p>
            <a:fld id="{9BCB47DD-A9B7-4873-B5FF-266E720BFE58}" type="datetimeFigureOut">
              <a:rPr lang="en-US" smtClean="0"/>
              <a:pPr/>
              <a:t>10/18/2019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Roboto Condensed Light" panose="02000000000000000000" pitchFamily="2" charset="0"/>
                <a:ea typeface="Roboto Condensed Light" panose="02000000000000000000"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Roboto Condensed Light" panose="02000000000000000000" pitchFamily="2" charset="0"/>
                <a:ea typeface="Roboto Condensed Light" panose="02000000000000000000" pitchFamily="2" charset="0"/>
              </a:defRPr>
            </a:lvl1pPr>
          </a:lstStyle>
          <a:p>
            <a:fld id="{84950C9E-A529-4F87-BFC9-241C0A36CC31}" type="slidenum">
              <a:rPr lang="en-US" smtClean="0"/>
              <a:pPr/>
              <a:t>‹#›</a:t>
            </a:fld>
            <a:endParaRPr lang="en-US"/>
          </a:p>
        </p:txBody>
      </p:sp>
    </p:spTree>
    <p:extLst>
      <p:ext uri="{BB962C8B-B14F-4D97-AF65-F5344CB8AC3E}">
        <p14:creationId xmlns:p14="http://schemas.microsoft.com/office/powerpoint/2010/main" val="2863806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Roboto Condensed Light" panose="02000000000000000000" pitchFamily="2" charset="0"/>
          <a:ea typeface="Roboto Condensed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5288" y="474590"/>
            <a:ext cx="3121423" cy="3127519"/>
          </a:xfrm>
          <a:prstGeom prst="rect">
            <a:avLst/>
          </a:prstGeom>
        </p:spPr>
      </p:pic>
      <p:sp>
        <p:nvSpPr>
          <p:cNvPr id="3" name="TextBox 2"/>
          <p:cNvSpPr txBox="1"/>
          <p:nvPr/>
        </p:nvSpPr>
        <p:spPr>
          <a:xfrm>
            <a:off x="1457324" y="3916970"/>
            <a:ext cx="9277350" cy="2431435"/>
          </a:xfrm>
          <a:prstGeom prst="rect">
            <a:avLst/>
          </a:prstGeom>
          <a:noFill/>
        </p:spPr>
        <p:txBody>
          <a:bodyPr wrap="square" rtlCol="0">
            <a:spAutoFit/>
          </a:bodyPr>
          <a:lstStyle/>
          <a:p>
            <a:pPr algn="ctr"/>
            <a:r>
              <a:rPr lang="en-US" sz="4000" dirty="0" smtClean="0">
                <a:solidFill>
                  <a:schemeClr val="bg1"/>
                </a:solidFill>
                <a:latin typeface="Roboto Condensed Light" panose="02000000000000000000" pitchFamily="2" charset="0"/>
                <a:ea typeface="Roboto Condensed Light" panose="02000000000000000000" pitchFamily="2" charset="0"/>
              </a:rPr>
              <a:t>Advanced Early Dengue Prediction and Exploration Service</a:t>
            </a:r>
          </a:p>
          <a:p>
            <a:pPr algn="ctr"/>
            <a:endParaRPr lang="en-US" sz="2400" dirty="0" smtClean="0">
              <a:solidFill>
                <a:schemeClr val="bg1"/>
              </a:solidFill>
              <a:latin typeface="Roboto Condensed Light" panose="02000000000000000000" pitchFamily="2" charset="0"/>
              <a:ea typeface="Roboto Condensed Light" panose="02000000000000000000" pitchFamily="2" charset="0"/>
            </a:endParaRP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Dominic </a:t>
            </a:r>
            <a:r>
              <a:rPr lang="en-US" sz="2400" dirty="0" err="1" smtClean="0">
                <a:solidFill>
                  <a:schemeClr val="bg1"/>
                </a:solidFill>
                <a:latin typeface="Roboto Condensed Light" panose="02000000000000000000" pitchFamily="2" charset="0"/>
                <a:ea typeface="Roboto Condensed Light" panose="02000000000000000000" pitchFamily="2" charset="0"/>
              </a:rPr>
              <a:t>Ligot</a:t>
            </a:r>
            <a:r>
              <a:rPr lang="en-US" sz="2400" dirty="0" smtClean="0">
                <a:solidFill>
                  <a:schemeClr val="bg1"/>
                </a:solidFill>
                <a:latin typeface="Roboto Condensed Light" panose="02000000000000000000" pitchFamily="2" charset="0"/>
                <a:ea typeface="Roboto Condensed Light" panose="02000000000000000000" pitchFamily="2" charset="0"/>
              </a:rPr>
              <a:t>, Claire </a:t>
            </a:r>
            <a:r>
              <a:rPr lang="en-US" sz="2400" dirty="0" err="1" smtClean="0">
                <a:solidFill>
                  <a:schemeClr val="bg1"/>
                </a:solidFill>
                <a:latin typeface="Roboto Condensed Light" panose="02000000000000000000" pitchFamily="2" charset="0"/>
                <a:ea typeface="Roboto Condensed Light" panose="02000000000000000000" pitchFamily="2" charset="0"/>
              </a:rPr>
              <a:t>Tayco</a:t>
            </a:r>
            <a:r>
              <a:rPr lang="en-US" sz="2400" dirty="0" smtClean="0">
                <a:solidFill>
                  <a:schemeClr val="bg1"/>
                </a:solidFill>
                <a:latin typeface="Roboto Condensed Light" panose="02000000000000000000" pitchFamily="2" charset="0"/>
                <a:ea typeface="Roboto Condensed Light" panose="02000000000000000000" pitchFamily="2" charset="0"/>
              </a:rPr>
              <a:t>, Mark Toledo, Jansen Lopez</a:t>
            </a: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October 2019</a:t>
            </a:r>
            <a:endParaRPr lang="en-US" sz="20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716338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lgn="ctr">
              <a:buNone/>
            </a:pPr>
            <a:r>
              <a:rPr lang="en-US" sz="5400" dirty="0" smtClean="0"/>
              <a:t>Save Data. Save Lives. </a:t>
            </a:r>
            <a:endParaRPr lang="en-US" sz="5400" dirty="0"/>
          </a:p>
        </p:txBody>
      </p:sp>
      <p:pic>
        <p:nvPicPr>
          <p:cNvPr id="4" name="Picture 3"/>
          <p:cNvPicPr>
            <a:picLocks noChangeAspect="1"/>
          </p:cNvPicPr>
          <p:nvPr/>
        </p:nvPicPr>
        <p:blipFill>
          <a:blip r:embed="rId2"/>
          <a:stretch>
            <a:fillRect/>
          </a:stretch>
        </p:blipFill>
        <p:spPr>
          <a:xfrm>
            <a:off x="4535288" y="873775"/>
            <a:ext cx="3121423" cy="3127519"/>
          </a:xfrm>
          <a:prstGeom prst="rect">
            <a:avLst/>
          </a:prstGeom>
        </p:spPr>
      </p:pic>
    </p:spTree>
    <p:extLst>
      <p:ext uri="{BB962C8B-B14F-4D97-AF65-F5344CB8AC3E}">
        <p14:creationId xmlns:p14="http://schemas.microsoft.com/office/powerpoint/2010/main" val="1235689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solidFill>
                  <a:srgbClr val="FFFF00"/>
                </a:solidFill>
              </a:rPr>
              <a:t>Challenge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552450" y="2128837"/>
            <a:ext cx="3169944" cy="392906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4124325" y="2128837"/>
            <a:ext cx="3451627" cy="3929062"/>
          </a:xfrm>
          <a:prstGeom prst="rect">
            <a:avLst/>
          </a:prstGeom>
        </p:spPr>
      </p:pic>
      <p:pic>
        <p:nvPicPr>
          <p:cNvPr id="6" name="Picture 5"/>
          <p:cNvPicPr>
            <a:picLocks noChangeAspect="1"/>
          </p:cNvPicPr>
          <p:nvPr/>
        </p:nvPicPr>
        <p:blipFill>
          <a:blip r:embed="rId4"/>
          <a:stretch>
            <a:fillRect/>
          </a:stretch>
        </p:blipFill>
        <p:spPr>
          <a:xfrm>
            <a:off x="8006759" y="2128838"/>
            <a:ext cx="3929062" cy="39290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755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solidFill>
                  <a:srgbClr val="FFFF00"/>
                </a:solidFill>
              </a:rPr>
              <a:t>Problem</a:t>
            </a:r>
            <a:endParaRPr lang="en-US" dirty="0">
              <a:solidFill>
                <a:srgbClr val="FFFF00"/>
              </a:solidFill>
            </a:endParaRPr>
          </a:p>
        </p:txBody>
      </p:sp>
      <p:pic>
        <p:nvPicPr>
          <p:cNvPr id="5" name="Picture 4"/>
          <p:cNvPicPr>
            <a:picLocks noChangeAspect="1"/>
          </p:cNvPicPr>
          <p:nvPr/>
        </p:nvPicPr>
        <p:blipFill rotWithShape="1">
          <a:blip r:embed="rId2"/>
          <a:srcRect l="15588" r="7146"/>
          <a:stretch/>
        </p:blipFill>
        <p:spPr>
          <a:xfrm>
            <a:off x="342900" y="1690688"/>
            <a:ext cx="3733800" cy="2416175"/>
          </a:xfrm>
          <a:prstGeom prst="rect">
            <a:avLst/>
          </a:prstGeom>
        </p:spPr>
      </p:pic>
      <p:pic>
        <p:nvPicPr>
          <p:cNvPr id="6" name="Picture 5"/>
          <p:cNvPicPr>
            <a:picLocks noChangeAspect="1"/>
          </p:cNvPicPr>
          <p:nvPr/>
        </p:nvPicPr>
        <p:blipFill>
          <a:blip r:embed="rId3"/>
          <a:stretch>
            <a:fillRect/>
          </a:stretch>
        </p:blipFill>
        <p:spPr>
          <a:xfrm>
            <a:off x="8115299" y="1690688"/>
            <a:ext cx="3624263" cy="2416175"/>
          </a:xfrm>
          <a:prstGeom prst="rect">
            <a:avLst/>
          </a:prstGeom>
        </p:spPr>
      </p:pic>
      <p:pic>
        <p:nvPicPr>
          <p:cNvPr id="7" name="Picture 6"/>
          <p:cNvPicPr>
            <a:picLocks noChangeAspect="1"/>
          </p:cNvPicPr>
          <p:nvPr/>
        </p:nvPicPr>
        <p:blipFill>
          <a:blip r:embed="rId4"/>
          <a:stretch>
            <a:fillRect/>
          </a:stretch>
        </p:blipFill>
        <p:spPr>
          <a:xfrm>
            <a:off x="4282735" y="1690688"/>
            <a:ext cx="3626529" cy="2416175"/>
          </a:xfrm>
          <a:prstGeom prst="rect">
            <a:avLst/>
          </a:prstGeom>
        </p:spPr>
      </p:pic>
      <p:sp>
        <p:nvSpPr>
          <p:cNvPr id="9" name="TextBox 8"/>
          <p:cNvSpPr txBox="1"/>
          <p:nvPr/>
        </p:nvSpPr>
        <p:spPr>
          <a:xfrm>
            <a:off x="342900" y="4279901"/>
            <a:ext cx="11396662" cy="2062103"/>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Dengue cases are at an epidemic level in the Philippines with 1,107 deaths and more than 271,000 cases reported. Data on dengue takes time to be manually gathered which hampers the health sector’s ability to deal with the threat.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465993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solidFill>
                  <a:srgbClr val="FFFF00"/>
                </a:solidFill>
              </a:rPr>
              <a:t>Advanced Dengue Prediction</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247650" y="4114799"/>
            <a:ext cx="3773716" cy="1981201"/>
          </a:xfrm>
          <a:prstGeom prst="rect">
            <a:avLst/>
          </a:prstGeom>
        </p:spPr>
      </p:pic>
      <p:pic>
        <p:nvPicPr>
          <p:cNvPr id="5" name="Picture 4"/>
          <p:cNvPicPr>
            <a:picLocks noChangeAspect="1"/>
          </p:cNvPicPr>
          <p:nvPr/>
        </p:nvPicPr>
        <p:blipFill rotWithShape="1">
          <a:blip r:embed="rId3"/>
          <a:srcRect r="5781" b="23598"/>
          <a:stretch/>
        </p:blipFill>
        <p:spPr>
          <a:xfrm>
            <a:off x="4209142" y="4114799"/>
            <a:ext cx="3773716" cy="1981201"/>
          </a:xfrm>
          <a:prstGeom prst="rect">
            <a:avLst/>
          </a:prstGeom>
        </p:spPr>
      </p:pic>
      <p:pic>
        <p:nvPicPr>
          <p:cNvPr id="6" name="Picture 5"/>
          <p:cNvPicPr>
            <a:picLocks noChangeAspect="1"/>
          </p:cNvPicPr>
          <p:nvPr/>
        </p:nvPicPr>
        <p:blipFill rotWithShape="1">
          <a:blip r:embed="rId4"/>
          <a:srcRect t="27383" b="10706"/>
          <a:stretch/>
        </p:blipFill>
        <p:spPr>
          <a:xfrm>
            <a:off x="8170634" y="4114799"/>
            <a:ext cx="3773716" cy="1981201"/>
          </a:xfrm>
          <a:prstGeom prst="rect">
            <a:avLst/>
          </a:prstGeom>
        </p:spPr>
      </p:pic>
      <p:sp>
        <p:nvSpPr>
          <p:cNvPr id="7" name="TextBox 6"/>
          <p:cNvSpPr txBox="1"/>
          <p:nvPr/>
        </p:nvSpPr>
        <p:spPr>
          <a:xfrm>
            <a:off x="342900" y="2117913"/>
            <a:ext cx="11396662" cy="1569660"/>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Correlate dengue cases and deaths with real-time data from climate, google searches, and satellite maps, giving an advance indicator of when dengue will emerge and potential dengue hotspot locations.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589218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smtClean="0">
                <a:solidFill>
                  <a:srgbClr val="FFFF00"/>
                </a:solidFill>
              </a:rPr>
              <a:t>Literature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8309483" y="2134032"/>
            <a:ext cx="3501517" cy="3580968"/>
          </a:xfrm>
          <a:prstGeom prst="rect">
            <a:avLst/>
          </a:prstGeom>
        </p:spPr>
      </p:pic>
      <p:pic>
        <p:nvPicPr>
          <p:cNvPr id="5" name="Picture 4"/>
          <p:cNvPicPr>
            <a:picLocks noChangeAspect="1"/>
          </p:cNvPicPr>
          <p:nvPr/>
        </p:nvPicPr>
        <p:blipFill>
          <a:blip r:embed="rId3"/>
          <a:stretch>
            <a:fillRect/>
          </a:stretch>
        </p:blipFill>
        <p:spPr>
          <a:xfrm>
            <a:off x="342900" y="2134032"/>
            <a:ext cx="3479779" cy="3580968"/>
          </a:xfrm>
          <a:prstGeom prst="rect">
            <a:avLst/>
          </a:prstGeom>
        </p:spPr>
      </p:pic>
      <p:pic>
        <p:nvPicPr>
          <p:cNvPr id="6" name="Picture 5"/>
          <p:cNvPicPr>
            <a:picLocks noChangeAspect="1"/>
          </p:cNvPicPr>
          <p:nvPr/>
        </p:nvPicPr>
        <p:blipFill rotWithShape="1">
          <a:blip r:embed="rId4"/>
          <a:srcRect b="26850"/>
          <a:stretch/>
        </p:blipFill>
        <p:spPr>
          <a:xfrm>
            <a:off x="4095749" y="2134032"/>
            <a:ext cx="3904579" cy="3580968"/>
          </a:xfrm>
          <a:prstGeom prst="rect">
            <a:avLst/>
          </a:prstGeom>
        </p:spPr>
      </p:pic>
      <p:sp>
        <p:nvSpPr>
          <p:cNvPr id="7" name="TextBox 6"/>
          <p:cNvSpPr txBox="1"/>
          <p:nvPr/>
        </p:nvSpPr>
        <p:spPr>
          <a:xfrm>
            <a:off x="342900" y="5927511"/>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Caro,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4356110"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Yang,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9" name="TextBox 8"/>
          <p:cNvSpPr txBox="1"/>
          <p:nvPr/>
        </p:nvSpPr>
        <p:spPr>
          <a:xfrm>
            <a:off x="8309483"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Chua et. al. 2018</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444952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66850"/>
            <a:ext cx="12192000" cy="53911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Correlating Dengue Cases and Deaths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95458394"/>
              </p:ext>
            </p:extLst>
          </p:nvPr>
        </p:nvGraphicFramePr>
        <p:xfrm>
          <a:off x="95250" y="1690688"/>
          <a:ext cx="12001500" cy="471147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95300" y="2057400"/>
            <a:ext cx="8458200" cy="36576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048750" y="2057400"/>
            <a:ext cx="2895600" cy="36576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2533650"/>
            <a:ext cx="1695450" cy="646331"/>
          </a:xfrm>
          <a:prstGeom prst="rect">
            <a:avLst/>
          </a:prstGeom>
          <a:noFill/>
        </p:spPr>
        <p:txBody>
          <a:bodyPr wrap="square" rtlCol="0">
            <a:spAutoFit/>
          </a:bodyPr>
          <a:lstStyle/>
          <a:p>
            <a:r>
              <a:rPr lang="en-US" dirty="0" smtClean="0">
                <a:solidFill>
                  <a:schemeClr val="bg1"/>
                </a:solidFill>
              </a:rPr>
              <a:t>Training Period</a:t>
            </a:r>
          </a:p>
          <a:p>
            <a:r>
              <a:rPr lang="en-US" dirty="0" smtClean="0">
                <a:solidFill>
                  <a:schemeClr val="bg1"/>
                </a:solidFill>
              </a:rPr>
              <a:t>R2 = 85%</a:t>
            </a:r>
            <a:endParaRPr lang="en-US" dirty="0">
              <a:solidFill>
                <a:schemeClr val="bg1"/>
              </a:solidFill>
            </a:endParaRPr>
          </a:p>
        </p:txBody>
      </p:sp>
      <p:sp>
        <p:nvSpPr>
          <p:cNvPr id="9" name="TextBox 8"/>
          <p:cNvSpPr txBox="1"/>
          <p:nvPr/>
        </p:nvSpPr>
        <p:spPr>
          <a:xfrm>
            <a:off x="10248900" y="2533649"/>
            <a:ext cx="1695450" cy="646331"/>
          </a:xfrm>
          <a:prstGeom prst="rect">
            <a:avLst/>
          </a:prstGeom>
          <a:noFill/>
        </p:spPr>
        <p:txBody>
          <a:bodyPr wrap="square" rtlCol="0">
            <a:spAutoFit/>
          </a:bodyPr>
          <a:lstStyle/>
          <a:p>
            <a:r>
              <a:rPr lang="en-US" dirty="0" smtClean="0">
                <a:solidFill>
                  <a:schemeClr val="bg1"/>
                </a:solidFill>
              </a:rPr>
              <a:t>Testing Period</a:t>
            </a:r>
          </a:p>
          <a:p>
            <a:r>
              <a:rPr lang="en-US" dirty="0" smtClean="0">
                <a:solidFill>
                  <a:schemeClr val="bg1"/>
                </a:solidFill>
              </a:rPr>
              <a:t>R2 = 69%</a:t>
            </a:r>
            <a:endParaRPr lang="en-US" dirty="0">
              <a:solidFill>
                <a:schemeClr val="bg1"/>
              </a:solidFill>
            </a:endParaRPr>
          </a:p>
        </p:txBody>
      </p:sp>
    </p:spTree>
    <p:extLst>
      <p:ext uri="{BB962C8B-B14F-4D97-AF65-F5344CB8AC3E}">
        <p14:creationId xmlns:p14="http://schemas.microsoft.com/office/powerpoint/2010/main" val="3553804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Mosquito Hotpots From Satellite Images</a:t>
            </a:r>
            <a:endParaRPr lang="en-US" dirty="0"/>
          </a:p>
        </p:txBody>
      </p:sp>
      <p:pic>
        <p:nvPicPr>
          <p:cNvPr id="3" name="Picture 2"/>
          <p:cNvPicPr>
            <a:picLocks noChangeAspect="1"/>
          </p:cNvPicPr>
          <p:nvPr/>
        </p:nvPicPr>
        <p:blipFill>
          <a:blip r:embed="rId2"/>
          <a:stretch>
            <a:fillRect/>
          </a:stretch>
        </p:blipFill>
        <p:spPr>
          <a:xfrm>
            <a:off x="438150" y="1938074"/>
            <a:ext cx="3977731" cy="36435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612" y="1938074"/>
            <a:ext cx="6859463" cy="3643576"/>
          </a:xfrm>
          <a:prstGeom prst="rect">
            <a:avLst/>
          </a:prstGeom>
        </p:spPr>
      </p:pic>
    </p:spTree>
    <p:extLst>
      <p:ext uri="{BB962C8B-B14F-4D97-AF65-F5344CB8AC3E}">
        <p14:creationId xmlns:p14="http://schemas.microsoft.com/office/powerpoint/2010/main" val="305606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AEDES Dashboard</a:t>
            </a:r>
            <a:endParaRPr lang="en-US" dirty="0"/>
          </a:p>
        </p:txBody>
      </p:sp>
    </p:spTree>
    <p:extLst>
      <p:ext uri="{BB962C8B-B14F-4D97-AF65-F5344CB8AC3E}">
        <p14:creationId xmlns:p14="http://schemas.microsoft.com/office/powerpoint/2010/main" val="1374840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Complete time-series training for all regions</a:t>
            </a:r>
          </a:p>
          <a:p>
            <a:r>
              <a:rPr lang="en-US" dirty="0" smtClean="0"/>
              <a:t>Add satellite data for all target regions</a:t>
            </a:r>
          </a:p>
          <a:p>
            <a:r>
              <a:rPr lang="en-US" dirty="0" smtClean="0"/>
              <a:t>Recommend target areas for on the ground dengue case and deaths monitoring</a:t>
            </a:r>
          </a:p>
          <a:p>
            <a:r>
              <a:rPr lang="en-US" dirty="0" smtClean="0"/>
              <a:t>Set future thresholds for dengue epidemics and short list areas that will be </a:t>
            </a:r>
            <a:r>
              <a:rPr lang="en-US" smtClean="0"/>
              <a:t>hit first </a:t>
            </a:r>
            <a:endParaRPr lang="en-US" dirty="0"/>
          </a:p>
        </p:txBody>
      </p:sp>
    </p:spTree>
    <p:extLst>
      <p:ext uri="{BB962C8B-B14F-4D97-AF65-F5344CB8AC3E}">
        <p14:creationId xmlns:p14="http://schemas.microsoft.com/office/powerpoint/2010/main" val="3173616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198</Words>
  <Application>Microsoft Office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Roboto Condensed Light</vt:lpstr>
      <vt:lpstr>Office Theme</vt:lpstr>
      <vt:lpstr>PowerPoint Presentation</vt:lpstr>
      <vt:lpstr>Our Challenge</vt:lpstr>
      <vt:lpstr>The Problem</vt:lpstr>
      <vt:lpstr>Solution: Advanced Dengue Prediction</vt:lpstr>
      <vt:lpstr>Related Literature</vt:lpstr>
      <vt:lpstr>Correlating Dengue Cases and Deaths</vt:lpstr>
      <vt:lpstr>Finding Mosquito Hotpots From Satellite Images</vt:lpstr>
      <vt:lpstr>AEDES Dashboard</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CirroLytix</cp:lastModifiedBy>
  <cp:revision>16</cp:revision>
  <dcterms:created xsi:type="dcterms:W3CDTF">2019-10-18T04:55:25Z</dcterms:created>
  <dcterms:modified xsi:type="dcterms:W3CDTF">2019-10-18T08:10:18Z</dcterms:modified>
</cp:coreProperties>
</file>